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1" r:id="rId3"/>
    <p:sldId id="278" r:id="rId4"/>
    <p:sldId id="258" r:id="rId5"/>
    <p:sldId id="282" r:id="rId6"/>
    <p:sldId id="259" r:id="rId7"/>
    <p:sldId id="263" r:id="rId8"/>
    <p:sldId id="265" r:id="rId9"/>
    <p:sldId id="266" r:id="rId10"/>
    <p:sldId id="275" r:id="rId11"/>
    <p:sldId id="285" r:id="rId12"/>
    <p:sldId id="283" r:id="rId13"/>
    <p:sldId id="284" r:id="rId14"/>
    <p:sldId id="276" r:id="rId15"/>
    <p:sldId id="274" r:id="rId16"/>
    <p:sldId id="277" r:id="rId17"/>
    <p:sldId id="268" r:id="rId18"/>
    <p:sldId id="269" r:id="rId19"/>
    <p:sldId id="270" r:id="rId20"/>
    <p:sldId id="279" r:id="rId2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460A65-1C37-4B24-8138-E9A491A88AA3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99B26D7-D2DC-413D-B28B-2D7AA4FD28D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60B3C-ADC4-4C75-8DAA-2C5D886C03C7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0D7EC-BFFD-42BF-9B63-5D16620E4C7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0D975-D0BA-464A-BFA8-25C288163873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CABFC-46A1-407C-ADB0-4F9AB0C25FC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AE76-A480-4ED0-91B5-4067203DADC1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E0EA-BDB4-4047-A12F-A3371077C35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AA951-2946-4DF8-B775-6F064470B1A5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7FA-9489-455B-AD06-EC3B68296AB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5607-A33B-46E6-B6FE-A41DECB8C8A6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42980-7175-4BF3-94D5-203EE9DEA1F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B7A3-F5BA-400B-9452-79160A273810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5A83F-C23E-4A4A-984E-645A2A1FD24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FCBBB-F849-4ED8-8906-7E8231335E65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D561F-A4B4-4FB8-AA86-C5A971378C1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61C27-EB99-4C60-A26C-CF66A5AFB934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9A4E-84B7-475C-A199-83E123B963B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778F9-9E97-46E6-8581-D293E95787F1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7427-E792-4779-84FC-4E41D11C569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705D4-912E-45BD-91E1-F1772C8014A1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F7422-8FFB-4879-AA56-604C53DD56B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CD6D8-CACC-4EAD-8ED8-B18445CA462E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56A4F-C8D8-4B2C-A58E-80DFFB36A8A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7411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6261FB-8734-42C1-9D49-37DE8A55632F}" type="datetimeFigureOut">
              <a:rPr lang="it-IT"/>
              <a:pPr>
                <a:defRPr/>
              </a:pPr>
              <a:t>06/03/2012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2D82BC-E743-46C8-886A-F69A2672A72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olo 1"/>
          <p:cNvSpPr>
            <a:spLocks noGrp="1"/>
          </p:cNvSpPr>
          <p:nvPr>
            <p:ph type="ctrTitle"/>
          </p:nvPr>
        </p:nvSpPr>
        <p:spPr>
          <a:xfrm>
            <a:off x="714375" y="2571750"/>
            <a:ext cx="7772400" cy="1470025"/>
          </a:xfrm>
        </p:spPr>
        <p:txBody>
          <a:bodyPr/>
          <a:lstStyle/>
          <a:p>
            <a:r>
              <a:rPr lang="it-IT" smtClean="0"/>
              <a:t>La Formazione e la relazione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A</a:t>
            </a:r>
            <a:r>
              <a:rPr lang="it-IT" smtClean="0"/>
              <a:t>nalisi </a:t>
            </a:r>
            <a:r>
              <a:rPr lang="it-IT" dirty="0" smtClean="0"/>
              <a:t>degli aspetti psicologici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olo 1"/>
          <p:cNvSpPr>
            <a:spLocks noGrp="1"/>
          </p:cNvSpPr>
          <p:nvPr>
            <p:ph type="title"/>
          </p:nvPr>
        </p:nvSpPr>
        <p:spPr>
          <a:xfrm>
            <a:off x="285750" y="0"/>
            <a:ext cx="8401050" cy="4000500"/>
          </a:xfrm>
        </p:spPr>
        <p:txBody>
          <a:bodyPr/>
          <a:lstStyle/>
          <a:p>
            <a:r>
              <a:rPr lang="it-IT" smtClean="0"/>
              <a:t>Compito della formazione:</a:t>
            </a:r>
          </a:p>
        </p:txBody>
      </p:sp>
      <p:sp>
        <p:nvSpPr>
          <p:cNvPr id="24578" name="Segnaposto contenuto 2"/>
          <p:cNvSpPr>
            <a:spLocks noGrp="1"/>
          </p:cNvSpPr>
          <p:nvPr>
            <p:ph idx="1"/>
          </p:nvPr>
        </p:nvSpPr>
        <p:spPr>
          <a:xfrm>
            <a:off x="571500" y="2357438"/>
            <a:ext cx="8115300" cy="4500562"/>
          </a:xfrm>
        </p:spPr>
        <p:txBody>
          <a:bodyPr/>
          <a:lstStyle/>
          <a:p>
            <a:endParaRPr lang="it-IT" sz="2800" smtClean="0"/>
          </a:p>
          <a:p>
            <a:pPr algn="ctr">
              <a:buFont typeface="Arial" charset="0"/>
              <a:buNone/>
            </a:pPr>
            <a:r>
              <a:rPr lang="it-IT" sz="2800" smtClean="0"/>
              <a:t> non trasmettere conoscenze e nozioni, ma piuttosto affinare la coscienza (Viktor Frankl)</a:t>
            </a:r>
          </a:p>
          <a:p>
            <a:pPr>
              <a:buFont typeface="Arial" charset="0"/>
              <a:buNone/>
            </a:pPr>
            <a:endParaRPr lang="it-IT" sz="2800" smtClean="0"/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metodo:  formare non significa trasmettere ma affinare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contenuto:  il fine della formazione non sono le conoscenze (cioè gli oggetti del sapere), bensì la coscienza (il soggetto del sapere)</a:t>
            </a:r>
          </a:p>
          <a:p>
            <a:pPr>
              <a:buFont typeface="Arial" charset="0"/>
              <a:buNone/>
            </a:pPr>
            <a:endParaRPr lang="it-IT" sz="2800" smtClean="0"/>
          </a:p>
          <a:p>
            <a:pPr>
              <a:buFont typeface="Arial" charset="0"/>
              <a:buNone/>
            </a:pPr>
            <a:endParaRPr lang="it-IT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olo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5530850"/>
          </a:xfrm>
        </p:spPr>
        <p:txBody>
          <a:bodyPr/>
          <a:lstStyle/>
          <a:p>
            <a:r>
              <a:rPr lang="it-IT" smtClean="0"/>
              <a:t>Cosa vivono i giovani oggi?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Le difficoltà del percorso:</a:t>
            </a:r>
          </a:p>
        </p:txBody>
      </p:sp>
      <p:sp>
        <p:nvSpPr>
          <p:cNvPr id="26626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/>
              <a:t>Ferite (piccoli tagli o emorragie) che abbiamo vissuto e ci portiamo dietro</a:t>
            </a:r>
          </a:p>
          <a:p>
            <a:r>
              <a:rPr lang="it-IT" smtClean="0"/>
              <a:t>Convinzioni rigide su di noi, gli altri, il mondo</a:t>
            </a:r>
          </a:p>
          <a:p>
            <a:r>
              <a:rPr lang="it-IT" smtClean="0"/>
              <a:t>Situazioni di vita attuali dolorose</a:t>
            </a:r>
          </a:p>
          <a:p>
            <a:r>
              <a:rPr lang="it-IT" smtClean="0"/>
              <a:t>Scoraggiamento rispetto a un mondo che va in altre direzioni</a:t>
            </a:r>
          </a:p>
          <a:p>
            <a:r>
              <a:rPr lang="it-IT" smtClean="0"/>
              <a:t>La concretezza di una vita che a volte fa a pugni con i nostri sogni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Le difficoltà del percorso: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Il nostre sentire, pensare e comportarci in modo contraddittorio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Le pulsioni, le emozioni,  difficili da gestire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 tradimenti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La difficoltà a perdonarci i nostri errori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La difficoltà a essere coerenti con il nostro Ideale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La solitudine di alcuni momenti e/o periodi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Il non senso dell’aria che respiriamo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C’è bisogno di trovare lo spirito di una società come: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“COMUN ITA’ FORMATIVA”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olo 1"/>
          <p:cNvSpPr>
            <a:spLocks noGrp="1"/>
          </p:cNvSpPr>
          <p:nvPr>
            <p:ph type="ctrTitle"/>
          </p:nvPr>
        </p:nvSpPr>
        <p:spPr>
          <a:xfrm>
            <a:off x="785813" y="1571625"/>
            <a:ext cx="7672387" cy="2028825"/>
          </a:xfrm>
        </p:spPr>
        <p:txBody>
          <a:bodyPr/>
          <a:lstStyle/>
          <a:p>
            <a:r>
              <a:rPr lang="it-IT" sz="4800" smtClean="0"/>
              <a:t>Il timbro della comunità: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57313" y="3571875"/>
            <a:ext cx="6415087" cy="2066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3600" dirty="0"/>
              <a:t>l</a:t>
            </a:r>
            <a:r>
              <a:rPr lang="it-IT" sz="3600" dirty="0" smtClean="0"/>
              <a:t>a relazione di reciprocità</a:t>
            </a:r>
            <a:endParaRPr lang="it-IT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Cosa significa formare?</a:t>
            </a:r>
          </a:p>
        </p:txBody>
      </p:sp>
      <p:sp>
        <p:nvSpPr>
          <p:cNvPr id="30722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  <a:p>
            <a:endParaRPr lang="it-IT" smtClean="0"/>
          </a:p>
          <a:p>
            <a:r>
              <a:rPr lang="it-IT" smtClean="0"/>
              <a:t>Dare la propria forma</a:t>
            </a:r>
          </a:p>
          <a:p>
            <a:endParaRPr lang="it-IT" smtClean="0"/>
          </a:p>
          <a:p>
            <a:endParaRPr lang="it-IT" smtClean="0"/>
          </a:p>
          <a:p>
            <a:r>
              <a:rPr lang="it-IT" smtClean="0"/>
              <a:t>Far emergere la forma dell’altro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Il saggio indiano dice: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it-IT" smtClean="0"/>
          </a:p>
          <a:p>
            <a:pPr>
              <a:lnSpc>
                <a:spcPct val="90000"/>
              </a:lnSpc>
            </a:pPr>
            <a:r>
              <a:rPr lang="it-IT" smtClean="0"/>
              <a:t>Non starmi avanti, potrei non seguirti</a:t>
            </a:r>
          </a:p>
          <a:p>
            <a:pPr>
              <a:lnSpc>
                <a:spcPct val="90000"/>
              </a:lnSpc>
            </a:pPr>
            <a:endParaRPr lang="it-IT" smtClean="0"/>
          </a:p>
          <a:p>
            <a:pPr>
              <a:lnSpc>
                <a:spcPct val="90000"/>
              </a:lnSpc>
            </a:pPr>
            <a:endParaRPr lang="it-IT" smtClean="0"/>
          </a:p>
          <a:p>
            <a:pPr>
              <a:lnSpc>
                <a:spcPct val="90000"/>
              </a:lnSpc>
            </a:pPr>
            <a:r>
              <a:rPr lang="it-IT" smtClean="0"/>
              <a:t>Non starmi dietro, potrei non vederti</a:t>
            </a:r>
          </a:p>
          <a:p>
            <a:pPr>
              <a:lnSpc>
                <a:spcPct val="90000"/>
              </a:lnSpc>
            </a:pPr>
            <a:endParaRPr lang="it-IT" smtClean="0"/>
          </a:p>
          <a:p>
            <a:pPr>
              <a:lnSpc>
                <a:spcPct val="90000"/>
              </a:lnSpc>
            </a:pPr>
            <a:endParaRPr lang="it-IT" smtClean="0"/>
          </a:p>
          <a:p>
            <a:pPr>
              <a:lnSpc>
                <a:spcPct val="90000"/>
              </a:lnSpc>
            </a:pPr>
            <a:r>
              <a:rPr lang="it-IT" smtClean="0"/>
              <a:t>Sta’ al mio fianco: sarai mio compagno/a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 flipV="1">
            <a:off x="-142875" y="-285750"/>
            <a:ext cx="3579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tabLst>
                <a:tab pos="5943600" algn="l"/>
              </a:tabLst>
            </a:pPr>
            <a:r>
              <a:rPr lang="it-IT" sz="1400">
                <a:cs typeface="Times New Roman" pitchFamily="18" charset="0"/>
              </a:rPr>
              <a:t>             formare significa mettersi davanti, indicare la strada, </a:t>
            </a:r>
            <a:endParaRPr lang="it-IT"/>
          </a:p>
        </p:txBody>
      </p:sp>
      <p:sp>
        <p:nvSpPr>
          <p:cNvPr id="32770" name="Rettangolo 2"/>
          <p:cNvSpPr>
            <a:spLocks noChangeArrowheads="1"/>
          </p:cNvSpPr>
          <p:nvPr/>
        </p:nvSpPr>
        <p:spPr bwMode="auto">
          <a:xfrm>
            <a:off x="214313" y="285750"/>
            <a:ext cx="671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cs typeface="Times New Roman" pitchFamily="18" charset="0"/>
              </a:rPr>
              <a:t>indirizzare l’altro verso il bene che noi definiamo? </a:t>
            </a:r>
            <a:endParaRPr lang="it-IT" sz="2000">
              <a:latin typeface="Calibri" pitchFamily="34" charset="0"/>
            </a:endParaRPr>
          </a:p>
        </p:txBody>
      </p:sp>
      <p:sp>
        <p:nvSpPr>
          <p:cNvPr id="32771" name="Rettangolo 3"/>
          <p:cNvSpPr>
            <a:spLocks noChangeArrowheads="1"/>
          </p:cNvSpPr>
          <p:nvPr/>
        </p:nvSpPr>
        <p:spPr bwMode="auto">
          <a:xfrm>
            <a:off x="142875" y="785813"/>
            <a:ext cx="6715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cs typeface="Times New Roman" pitchFamily="18" charset="0"/>
              </a:rPr>
              <a:t>Oppure formare significa stare indietro, lasciare che l’altro scopra la sua strada da solo? </a:t>
            </a:r>
            <a:endParaRPr lang="it-IT" sz="2000">
              <a:latin typeface="Calibri" pitchFamily="34" charset="0"/>
            </a:endParaRPr>
          </a:p>
        </p:txBody>
      </p:sp>
      <p:sp>
        <p:nvSpPr>
          <p:cNvPr id="32772" name="Rettangolo 4"/>
          <p:cNvSpPr>
            <a:spLocks noChangeArrowheads="1"/>
          </p:cNvSpPr>
          <p:nvPr/>
        </p:nvSpPr>
        <p:spPr bwMode="auto">
          <a:xfrm>
            <a:off x="214313" y="1643063"/>
            <a:ext cx="45720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cs typeface="Times New Roman" pitchFamily="18" charset="0"/>
              </a:rPr>
              <a:t>Oppure formare significa mettersi a fianco </a:t>
            </a:r>
            <a:r>
              <a:rPr lang="it-IT" sz="2000">
                <a:cs typeface="Times New Roman" pitchFamily="18" charset="0"/>
              </a:rPr>
              <a:t>per</a:t>
            </a:r>
            <a:r>
              <a:rPr lang="it-IT">
                <a:cs typeface="Times New Roman" pitchFamily="18" charset="0"/>
              </a:rPr>
              <a:t> cercare insieme la direzione? </a:t>
            </a:r>
            <a:endParaRPr lang="it-IT">
              <a:latin typeface="Calibri" pitchFamily="34" charset="0"/>
            </a:endParaRPr>
          </a:p>
        </p:txBody>
      </p:sp>
      <p:sp>
        <p:nvSpPr>
          <p:cNvPr id="32773" name="Rettangolo 5"/>
          <p:cNvSpPr>
            <a:spLocks noChangeArrowheads="1"/>
          </p:cNvSpPr>
          <p:nvPr/>
        </p:nvSpPr>
        <p:spPr bwMode="auto">
          <a:xfrm>
            <a:off x="285750" y="2428875"/>
            <a:ext cx="6572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>
                <a:cs typeface="Times New Roman" pitchFamily="18" charset="0"/>
              </a:rPr>
              <a:t>E, in questo caso, cosa significa  per un formatore  essere compagno, accompagnare?</a:t>
            </a:r>
            <a:endParaRPr lang="it-IT" sz="2000">
              <a:latin typeface="Calibri" pitchFamily="34" charset="0"/>
            </a:endParaRPr>
          </a:p>
        </p:txBody>
      </p:sp>
      <p:sp>
        <p:nvSpPr>
          <p:cNvPr id="32774" name="Rettangolo 6"/>
          <p:cNvSpPr>
            <a:spLocks noChangeArrowheads="1"/>
          </p:cNvSpPr>
          <p:nvPr/>
        </p:nvSpPr>
        <p:spPr bwMode="auto">
          <a:xfrm>
            <a:off x="214313" y="3214688"/>
            <a:ext cx="7858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5943600" algn="l"/>
              </a:tabLst>
            </a:pPr>
            <a:r>
              <a:rPr lang="it-IT">
                <a:cs typeface="Times New Roman" pitchFamily="18" charset="0"/>
              </a:rPr>
              <a:t>E un dialogo formativo è caratterizzato dallo star bene con l’altro così </a:t>
            </a:r>
            <a:r>
              <a:rPr lang="it-IT" sz="2000">
                <a:cs typeface="Times New Roman" pitchFamily="18" charset="0"/>
              </a:rPr>
              <a:t>com’è</a:t>
            </a:r>
            <a:r>
              <a:rPr lang="it-IT">
                <a:cs typeface="Times New Roman" pitchFamily="18" charset="0"/>
              </a:rPr>
              <a:t> (studente, figlio, collega, etc…) oppure è mosso dal desiderio che l’altro realizzi pienamente cio che è “</a:t>
            </a:r>
            <a:r>
              <a:rPr lang="it-IT" i="1">
                <a:cs typeface="Times New Roman" pitchFamily="18" charset="0"/>
              </a:rPr>
              <a:t>scritto nei suoi geni e nei suoi cieli?”</a:t>
            </a:r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500" y="2130425"/>
            <a:ext cx="7886700" cy="1870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Il bene più grande che posso fare all’altro non è tanto dargli la mia ricchezza, quanto rivelargli la sua.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                          L. </a:t>
            </a:r>
            <a:r>
              <a:rPr lang="it-IT" dirty="0" err="1" smtClean="0"/>
              <a:t>Lavelle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       </a:t>
            </a:r>
            <a:r>
              <a:rPr lang="it-IT" b="0" dirty="0" smtClean="0"/>
              <a:t>a una società </a:t>
            </a:r>
            <a:r>
              <a:rPr lang="it-IT" b="0" dirty="0" err="1" smtClean="0"/>
              <a:t>paranoidea</a:t>
            </a:r>
            <a:endParaRPr lang="it-IT" b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4213" y="1484313"/>
            <a:ext cx="7810500" cy="208915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4400" dirty="0" smtClean="0"/>
              <a:t>DA UNA SOCIETA’ NARCISISTICA</a:t>
            </a:r>
            <a:endParaRPr lang="it-IT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Immagine 1" descr="41784_211904479999_3172908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</p:spPr>
        <p:txBody>
          <a:bodyPr/>
          <a:lstStyle/>
          <a:p>
            <a:r>
              <a:rPr lang="it-IT" sz="2700" smtClean="0"/>
              <a:t>Un insieme di uomini, di uomini diversi.</a:t>
            </a:r>
            <a:br>
              <a:rPr lang="it-IT" sz="2700" smtClean="0"/>
            </a:br>
            <a:r>
              <a:rPr lang="it-IT" sz="2700" smtClean="0"/>
              <a:t>Così terribilmente uguali.</a:t>
            </a:r>
            <a:endParaRPr lang="it-IT" sz="2200" smtClean="0"/>
          </a:p>
        </p:txBody>
      </p:sp>
      <p:pic>
        <p:nvPicPr>
          <p:cNvPr id="1028" name="Segnaposto contenuto 3" descr="2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643063"/>
            <a:ext cx="8072438" cy="5067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olo 2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5654675"/>
          </a:xfrm>
        </p:spPr>
        <p:txBody>
          <a:bodyPr/>
          <a:lstStyle/>
          <a:p>
            <a:r>
              <a:rPr lang="it-IT" sz="5400" smtClean="0"/>
              <a:t>Io sono ok – Tu sei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/>
              <a:t>La concezione dell’uomo in Analisi Transazionale: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3"/>
            <a:ext cx="8258175" cy="4643437"/>
          </a:xfrm>
        </p:spPr>
        <p:txBody>
          <a:bodyPr/>
          <a:lstStyle/>
          <a:p>
            <a:r>
              <a:rPr lang="it-IT" smtClean="0"/>
              <a:t>Ogni persona è unica, ha nei suoi geni e nei suoi cieli la sua unicità, la sua ricchezza.</a:t>
            </a:r>
          </a:p>
          <a:p>
            <a:endParaRPr lang="it-IT" smtClean="0"/>
          </a:p>
          <a:p>
            <a:pPr>
              <a:buFont typeface="Arial" charset="0"/>
              <a:buNone/>
            </a:pPr>
            <a:endParaRPr lang="it-IT" smtClean="0"/>
          </a:p>
          <a:p>
            <a:r>
              <a:rPr lang="it-IT" smtClean="0"/>
              <a:t>Questa consapevolezza consente all’uomo di mantenere o recuperare amore, stima e rispetto per sé e per gli altri in ogni situazione o evento la vita gli proponga.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olo 1"/>
          <p:cNvSpPr>
            <a:spLocks noGrp="1"/>
          </p:cNvSpPr>
          <p:nvPr>
            <p:ph type="ctrTitle"/>
          </p:nvPr>
        </p:nvSpPr>
        <p:spPr>
          <a:xfrm>
            <a:off x="714375" y="1071563"/>
            <a:ext cx="7743825" cy="2528887"/>
          </a:xfrm>
        </p:spPr>
        <p:txBody>
          <a:bodyPr/>
          <a:lstStyle/>
          <a:p>
            <a:r>
              <a:rPr lang="it-IT" smtClean="0"/>
              <a:t>L’incontro con l’altro: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85875" y="3143250"/>
            <a:ext cx="6400800" cy="21812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3600" dirty="0" smtClean="0"/>
              <a:t>Vederlo, essere consapevoli che quel momento è unico, esistere per lui, essere pronti al suo esistere per noi.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3600" dirty="0"/>
              <a:t> </a:t>
            </a:r>
            <a:r>
              <a:rPr lang="it-IT" sz="3600" dirty="0" smtClean="0"/>
              <a:t>                             </a:t>
            </a:r>
            <a:r>
              <a:rPr lang="it-IT" dirty="0" smtClean="0"/>
              <a:t>E. Berne, 1970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olo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401050" cy="6226175"/>
          </a:xfrm>
        </p:spPr>
        <p:txBody>
          <a:bodyPr/>
          <a:lstStyle/>
          <a:p>
            <a:r>
              <a:rPr lang="it-IT" sz="4800" smtClean="0"/>
              <a:t>La formazione e i giovani:</a:t>
            </a:r>
            <a:br>
              <a:rPr lang="it-IT" sz="4800" smtClean="0"/>
            </a:br>
            <a:r>
              <a:rPr lang="it-IT" sz="4800" smtClean="0"/>
              <a:t/>
            </a:r>
            <a:br>
              <a:rPr lang="it-IT" sz="4800" smtClean="0"/>
            </a:br>
            <a:r>
              <a:rPr lang="it-IT" sz="4800" smtClean="0"/>
              <a:t>luci e ombre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“Molte persone non solo non sanno quello che vogliono, ma non hanno la più pallida idea di quello che sentono”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sz="2400" dirty="0" smtClean="0"/>
              <a:t>Rollo May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olo 1"/>
          <p:cNvSpPr>
            <a:spLocks noGrp="1"/>
          </p:cNvSpPr>
          <p:nvPr>
            <p:ph type="title"/>
          </p:nvPr>
        </p:nvSpPr>
        <p:spPr>
          <a:xfrm>
            <a:off x="285750" y="1285875"/>
            <a:ext cx="8329613" cy="2725738"/>
          </a:xfrm>
        </p:spPr>
        <p:txBody>
          <a:bodyPr/>
          <a:lstStyle/>
          <a:p>
            <a:r>
              <a:rPr lang="it-IT" smtClean="0"/>
              <a:t>Società nichilista:</a:t>
            </a:r>
          </a:p>
        </p:txBody>
      </p:sp>
      <p:sp>
        <p:nvSpPr>
          <p:cNvPr id="23554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pPr>
              <a:buFont typeface="Arial" charset="0"/>
              <a:buNone/>
            </a:pPr>
            <a:r>
              <a:rPr lang="it-IT" smtClean="0"/>
              <a:t>                </a:t>
            </a:r>
          </a:p>
          <a:p>
            <a:pPr>
              <a:buFont typeface="Arial" charset="0"/>
              <a:buNone/>
            </a:pPr>
            <a:r>
              <a:rPr lang="it-IT" smtClean="0"/>
              <a:t>              “Perdita di un orizzonte di senso”</a:t>
            </a:r>
          </a:p>
          <a:p>
            <a:pPr>
              <a:buFont typeface="Arial" charset="0"/>
              <a:buNone/>
            </a:pPr>
            <a:endParaRPr lang="it-IT" smtClean="0"/>
          </a:p>
          <a:p>
            <a:pPr>
              <a:buFont typeface="Arial" charset="0"/>
              <a:buNone/>
            </a:pPr>
            <a:r>
              <a:rPr lang="it-IT" smtClean="0"/>
              <a:t>                                                </a:t>
            </a:r>
            <a:r>
              <a:rPr lang="it-IT" sz="2800" smtClean="0"/>
              <a:t>U. Galimberti</a:t>
            </a:r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468</Words>
  <Application>Microsoft Office PowerPoint</Application>
  <PresentationFormat>On-screen Show (4:3)</PresentationFormat>
  <Paragraphs>72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Calibri</vt:lpstr>
      <vt:lpstr>Arial</vt:lpstr>
      <vt:lpstr>Wingdings</vt:lpstr>
      <vt:lpstr>Times New Roman</vt:lpstr>
      <vt:lpstr>Tema di Office</vt:lpstr>
      <vt:lpstr>La Formazione e la relazione</vt:lpstr>
      <vt:lpstr>       A UNA SOCIETÀ PARANOIDEA</vt:lpstr>
      <vt:lpstr>Un insieme di uomini, di uomini diversi. Così terribilmente uguali.</vt:lpstr>
      <vt:lpstr>Io sono ok – Tu sei ok</vt:lpstr>
      <vt:lpstr>La concezione dell’uomo in Analisi Transazionale:</vt:lpstr>
      <vt:lpstr>L’incontro con l’altro:</vt:lpstr>
      <vt:lpstr>La formazione e i giovani:  luci e ombre</vt:lpstr>
      <vt:lpstr>“Molte persone non solo non sanno quello che vogliono, ma non hanno la più pallida idea di quello che sentono”  Rollo May</vt:lpstr>
      <vt:lpstr>Società nichilista:</vt:lpstr>
      <vt:lpstr>Compito della formazione:</vt:lpstr>
      <vt:lpstr>Cosa vivono i giovani oggi?</vt:lpstr>
      <vt:lpstr>Le difficoltà del percorso:</vt:lpstr>
      <vt:lpstr>Le difficoltà del percorso:</vt:lpstr>
      <vt:lpstr>C’è bisogno di trovare lo spirito di una società come:  “COMUN ITA’ FORMATIVA”</vt:lpstr>
      <vt:lpstr>Il timbro della comunità:</vt:lpstr>
      <vt:lpstr>Cosa significa formare?</vt:lpstr>
      <vt:lpstr>Il saggio indiano dice:</vt:lpstr>
      <vt:lpstr>Diapositiva 18</vt:lpstr>
      <vt:lpstr>Il bene più grande che posso fare all’altro non è tanto dargli la mia ricchezza, quanto rivelargli la sua.  </vt:lpstr>
      <vt:lpstr>Diapositiva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Formazione oggi</dc:title>
  <dc:creator>Rino Ventriglia</dc:creator>
  <cp:lastModifiedBy>pc</cp:lastModifiedBy>
  <cp:revision>36</cp:revision>
  <dcterms:created xsi:type="dcterms:W3CDTF">2010-11-24T16:42:39Z</dcterms:created>
  <dcterms:modified xsi:type="dcterms:W3CDTF">2012-03-06T16:09:32Z</dcterms:modified>
</cp:coreProperties>
</file>